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157513-05AD-41E5-BEF8-4310F8894025}">
  <a:tblStyle styleId="{FA157513-05AD-41E5-BEF8-4310F88940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 varScale="1">
        <p:scale>
          <a:sx n="120" d="100"/>
          <a:sy n="120" d="100"/>
        </p:scale>
        <p:origin x="200" y="7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a4e5a50f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a4e5a50f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a4e5a50f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a4e5a50f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ae0272af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ae0272af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ae0272af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ae0272af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ae0272af9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ae0272af9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ae0272af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ae0272af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ae0272af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ae0272af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a4e5a50f7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a4e5a50f7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ae0272af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ae0272af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ae0272af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ae0272af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ae0272af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ae0272af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ae0272af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ae0272af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ae0272af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ae0272af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ae0272af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ae0272af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ae0272af9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ae0272af9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a4e5a50f7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a4e5a50f7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jirset.com/upload/2018/ncetdst/40_REAL-TIME%20AMERICAN%20SIGN%20LANGUAGE%20RECOGNITION%20WITH%20FASTER%20REGIONAL%20CONVOLUTIONAL%20NEURAL%20NETWORKS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ink.springer.com/article/10.1007/s00521-019-04691-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307501" y="-1156300"/>
            <a:ext cx="9936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Real Time Sign Language Classification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4274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Ben Suffin		Bo Zhang			Tyler Reece</a:t>
            </a:r>
            <a:endParaRPr sz="16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00" y="1371550"/>
            <a:ext cx="2091397" cy="20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237" y="997029"/>
            <a:ext cx="1362925" cy="13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287" y="2749829"/>
            <a:ext cx="1480800" cy="9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0549" y="2055175"/>
            <a:ext cx="1524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3116850" y="2282900"/>
            <a:ext cx="734100" cy="28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5785100" y="2427300"/>
            <a:ext cx="734100" cy="28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414575" y="1941000"/>
            <a:ext cx="3986100" cy="28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 with various features and noisy environment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Efficiently extract important ones from various features by rotating, flipping images, reducing complexity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4470500" y="1941000"/>
            <a:ext cx="41370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Cons</a:t>
            </a:r>
            <a:endParaRPr sz="23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connected, prone to overfitting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11700" y="347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- </a:t>
            </a:r>
            <a:r>
              <a:rPr lang="en" sz="2500"/>
              <a:t> convolutional neural network (CNN)</a:t>
            </a: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311700" y="915475"/>
            <a:ext cx="8520600" cy="9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Ideally suitable for image and voice recognition with multilayer structure and less requirement for data preprocessing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Results</a:t>
            </a:r>
            <a:endParaRPr/>
          </a:p>
        </p:txBody>
      </p:sp>
      <p:graphicFrame>
        <p:nvGraphicFramePr>
          <p:cNvPr id="165" name="Google Shape;165;p23"/>
          <p:cNvGraphicFramePr/>
          <p:nvPr/>
        </p:nvGraphicFramePr>
        <p:xfrm>
          <a:off x="1455500" y="148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{FA157513-05AD-41E5-BEF8-4310F8894025}</a:tableStyleId>
              </a:tblPr>
              <a:tblGrid>
                <a:gridCol w="16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Performance Score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KNN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SVM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CNN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0.99354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0.99951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0.99637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Recall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0.99306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0.99951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0.99625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F1-Score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0.99309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0.99951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rgbClr val="FFFFFF"/>
                          </a:solidFill>
                        </a:rPr>
                        <a:t>0.99630</a:t>
                      </a:r>
                      <a:endParaRPr sz="19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Classification Demo</a:t>
            </a:r>
            <a:endParaRPr/>
          </a:p>
        </p:txBody>
      </p:sp>
      <p:pic>
        <p:nvPicPr>
          <p:cNvPr id="2" name="hello_cNWDBayH_9x1T.mp4" descr="hello_cNWDBayH_9x1T.mp4">
            <a:hlinkClick r:id="" action="ppaction://media"/>
            <a:extLst>
              <a:ext uri="{FF2B5EF4-FFF2-40B4-BE49-F238E27FC236}">
                <a16:creationId xmlns:a16="http://schemas.microsoft.com/office/drawing/2014/main" id="{848C2108-03B8-DA47-A562-CF6663A2D4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1828" y="1339702"/>
            <a:ext cx="4880344" cy="27451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Lessons Learned</a:t>
            </a: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Data collection was difficult, time consuming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Performance and cost with large datasets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Similar looking signs, especially in the alphabet dataset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Signs with movement (non-static)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Model robustness to noisy environments, lighting, movement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Good performance in model testing does not necessarily equate to good performance in real time classification</a:t>
            </a:r>
            <a:endParaRPr sz="1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100" y="1246425"/>
            <a:ext cx="1439138" cy="155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125" y="1246425"/>
            <a:ext cx="1439138" cy="155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151" y="1246425"/>
            <a:ext cx="1439138" cy="155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8100" y="3044718"/>
            <a:ext cx="1439138" cy="155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3125" y="3044718"/>
            <a:ext cx="1439138" cy="155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8154" y="3044733"/>
            <a:ext cx="1557746" cy="155191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2000238" y="378675"/>
            <a:ext cx="51435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Can you tell the difference?</a:t>
            </a:r>
            <a:endParaRPr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in non-static signs (train on short video clips)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in noisy backgrounds, blurriness, movement, lighting variation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Signs that require more than hands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study of how expanding the number of classes affects accuracy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 to improve speed of real-time classification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Questions</a:t>
            </a:r>
            <a:endParaRPr sz="5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http://www.ijirset.com/upload/2018/ncetdst/40_REAL-TIME%20AMERICAN%20SIGN%20LANGUAGE%20RECOGNITION%20WITH%20FASTER%20REGIONAL%20CONVOLUTIONAL%20NEURAL%20NETWORKS.pdf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https://link.springer.com/article/10.1007/s00521-019-04691-y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Overview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collection and dataset description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 and Questions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 half a million people in the US have disabling hearing impairment, 3rd most used language in the country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done through sign language, writing, or text-to-speech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systems for sign language allow more natural communication from hearing impaired individuals to those who do not know sign language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subdomain of machine vision problems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work done usually uses CNNs (Garcia et al</a:t>
            </a:r>
            <a:r>
              <a:rPr lang="en" baseline="30000"/>
              <a:t>1</a:t>
            </a:r>
            <a:r>
              <a:rPr lang="en"/>
              <a:t>, Dinesh et al</a:t>
            </a:r>
            <a:r>
              <a:rPr lang="en" baseline="30000"/>
              <a:t>2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9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Python script with OpenCV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Pictures were taken ~ 36 ms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Extremely time consuming (~3 minutes per class)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Saved into folders by class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Preprocess script cropped and converted to black and white for model use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750" y="1152475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554750" y="3510100"/>
            <a:ext cx="30480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Tyler’s hand got very tired during the dataset collection process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Alphabet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24 Classes, A-Z (excluding J and Z)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5000 images per class, clean background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Words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Classes, common simple words (static signs)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1000 images per class, clean background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 images preprocessed into 50 x 50 pixel black and white images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0" y="544150"/>
            <a:ext cx="1135975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563" y="544150"/>
            <a:ext cx="1135975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500" y="2897700"/>
            <a:ext cx="1135975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8602" y="2897700"/>
            <a:ext cx="1135975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8513" y="544150"/>
            <a:ext cx="1227950" cy="12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4575" y="544150"/>
            <a:ext cx="1135975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4475" y="544150"/>
            <a:ext cx="1135975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16475" y="544151"/>
            <a:ext cx="1227950" cy="12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24575" y="2897700"/>
            <a:ext cx="1135975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74538" y="2897700"/>
            <a:ext cx="1135975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24500" y="2897699"/>
            <a:ext cx="1135975" cy="11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88525" y="2897700"/>
            <a:ext cx="1135975" cy="11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1845975" y="1680125"/>
            <a:ext cx="1227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268125" y="1772100"/>
            <a:ext cx="1227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H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032675" y="4033675"/>
            <a:ext cx="1227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L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4572000" y="4033675"/>
            <a:ext cx="1227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V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7268113" y="4033675"/>
            <a:ext cx="1227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Y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557050" y="1680125"/>
            <a:ext cx="12279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150" y="334125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00" y="3431476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000" y="515800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4163" y="3431475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5325" y="515799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5325" y="3431475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4163" y="1973650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16550" y="3431475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90350" y="1973625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90350" y="334125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49425" y="3431475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16550" y="515800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49425" y="515800"/>
            <a:ext cx="1077875" cy="10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790350" y="3431500"/>
            <a:ext cx="1077875" cy="10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1118150" y="1593675"/>
            <a:ext cx="1006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OK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906950" y="1425950"/>
            <a:ext cx="14850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HOUSE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1046900" y="4569400"/>
            <a:ext cx="13764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LOVE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144063" y="4509350"/>
            <a:ext cx="13194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WITH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6889350" y="4509350"/>
            <a:ext cx="1558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FRIEND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080638" y="2967638"/>
            <a:ext cx="1137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HELP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980238" y="1593675"/>
            <a:ext cx="13764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MORE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414575" y="2779200"/>
            <a:ext cx="3819600" cy="25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Pros</a:t>
            </a:r>
            <a:endParaRPr sz="23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implement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consistency results (error rate no worse than twice the Bayes error rate)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470500" y="2779200"/>
            <a:ext cx="4137000" cy="25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Cons</a:t>
            </a:r>
            <a:endParaRPr sz="23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Computationally intensive for large training sets, low learning rate (slow convergence)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311700" y="347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- </a:t>
            </a:r>
            <a:r>
              <a:rPr lang="en" sz="2500" i="1"/>
              <a:t>k</a:t>
            </a:r>
            <a:r>
              <a:rPr lang="en" sz="2500"/>
              <a:t>-nearest neighbors (KNN</a:t>
            </a:r>
            <a:r>
              <a:rPr lang="en"/>
              <a:t>)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311700" y="1525075"/>
            <a:ext cx="8520600" cy="13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i="1"/>
              <a:t>K </a:t>
            </a:r>
            <a:r>
              <a:rPr lang="en" sz="2000"/>
              <a:t>parameter selecting: balance between noise reduction and data distinction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Feature selecting and scaling 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311700" y="1067875"/>
            <a:ext cx="8520600" cy="15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One of the simplest non-parametric supervised learning method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442800" y="2393675"/>
            <a:ext cx="3819600" cy="25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Pros</a:t>
            </a:r>
            <a:endParaRPr sz="23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implement (sklearn)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consistency results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well in large dimensional spaces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4479900" y="2393675"/>
            <a:ext cx="4137000" cy="25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Cons</a:t>
            </a:r>
            <a:endParaRPr sz="23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Computationally intensive for large training sets, tedious run times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have difficulty creating boundaries between overlapping classes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11700" y="347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- </a:t>
            </a:r>
            <a:r>
              <a:rPr lang="en" sz="2500"/>
              <a:t>support vector machine (SVM)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311700" y="1111325"/>
            <a:ext cx="8520600" cy="13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Goal: find hyperplane based off of maximized margins of data points that allows for classification of an N-dimensional dataset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cost function and update gradients to determine classifications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Macintosh PowerPoint</Application>
  <PresentationFormat>On-screen Show (16:9)</PresentationFormat>
  <Paragraphs>106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Simple Dark</vt:lpstr>
      <vt:lpstr>Real Time Sign Language Classification</vt:lpstr>
      <vt:lpstr>Agenda</vt:lpstr>
      <vt:lpstr>Problem Overview</vt:lpstr>
      <vt:lpstr>Data Collection</vt:lpstr>
      <vt:lpstr>Dataset Description</vt:lpstr>
      <vt:lpstr>PowerPoint Presentation</vt:lpstr>
      <vt:lpstr>PowerPoint Presentation</vt:lpstr>
      <vt:lpstr>Models - k-nearest neighbors (KNN)</vt:lpstr>
      <vt:lpstr>Models - support vector machine (SVM)</vt:lpstr>
      <vt:lpstr>Models -  convolutional neural network (CNN)</vt:lpstr>
      <vt:lpstr>Classification Results</vt:lpstr>
      <vt:lpstr>Real Time Classification Demo</vt:lpstr>
      <vt:lpstr>Challenges &amp; Lessons Learned</vt:lpstr>
      <vt:lpstr>PowerPoint Presentation</vt:lpstr>
      <vt:lpstr>Future Work</vt:lpstr>
      <vt:lpstr>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Sign Language Classification</dc:title>
  <cp:lastModifiedBy>Benjamin Suffin</cp:lastModifiedBy>
  <cp:revision>1</cp:revision>
  <dcterms:modified xsi:type="dcterms:W3CDTF">2020-06-30T18:28:46Z</dcterms:modified>
</cp:coreProperties>
</file>